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4" r:id="rId1"/>
    <p:sldMasterId id="2147483846" r:id="rId2"/>
  </p:sldMasterIdLst>
  <p:notesMasterIdLst>
    <p:notesMasterId r:id="rId36"/>
  </p:notesMasterIdLst>
  <p:sldIdLst>
    <p:sldId id="256" r:id="rId3"/>
    <p:sldId id="295" r:id="rId4"/>
    <p:sldId id="297" r:id="rId5"/>
    <p:sldId id="258" r:id="rId6"/>
    <p:sldId id="257" r:id="rId7"/>
    <p:sldId id="303" r:id="rId8"/>
    <p:sldId id="304" r:id="rId9"/>
    <p:sldId id="305" r:id="rId10"/>
    <p:sldId id="306" r:id="rId11"/>
    <p:sldId id="307" r:id="rId12"/>
    <p:sldId id="289" r:id="rId13"/>
    <p:sldId id="262" r:id="rId14"/>
    <p:sldId id="298" r:id="rId15"/>
    <p:sldId id="263" r:id="rId16"/>
    <p:sldId id="264" r:id="rId17"/>
    <p:sldId id="308" r:id="rId18"/>
    <p:sldId id="309" r:id="rId19"/>
    <p:sldId id="310" r:id="rId20"/>
    <p:sldId id="311" r:id="rId21"/>
    <p:sldId id="314" r:id="rId22"/>
    <p:sldId id="315" r:id="rId23"/>
    <p:sldId id="316" r:id="rId24"/>
    <p:sldId id="318" r:id="rId25"/>
    <p:sldId id="324" r:id="rId26"/>
    <p:sldId id="325" r:id="rId27"/>
    <p:sldId id="326" r:id="rId28"/>
    <p:sldId id="299" r:id="rId29"/>
    <p:sldId id="283" r:id="rId30"/>
    <p:sldId id="323" r:id="rId31"/>
    <p:sldId id="327" r:id="rId32"/>
    <p:sldId id="300" r:id="rId33"/>
    <p:sldId id="285" r:id="rId34"/>
    <p:sldId id="287" r:id="rId3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F940F72C-FB18-45CF-8F90-EFBBA7358988}">
          <p14:sldIdLst>
            <p14:sldId id="256"/>
            <p14:sldId id="295"/>
          </p14:sldIdLst>
        </p14:section>
        <p14:section name="1. Introduction" id="{B686F408-D9B9-4F51-86C5-3E99153D521F}">
          <p14:sldIdLst>
            <p14:sldId id="297"/>
            <p14:sldId id="258"/>
            <p14:sldId id="257"/>
            <p14:sldId id="303"/>
            <p14:sldId id="304"/>
            <p14:sldId id="305"/>
            <p14:sldId id="306"/>
            <p14:sldId id="307"/>
            <p14:sldId id="289"/>
            <p14:sldId id="262"/>
          </p14:sldIdLst>
        </p14:section>
        <p14:section name="2. Research Method" id="{AB7B488B-E8AE-4ACA-BCC5-BECE9BBCBB28}">
          <p14:sldIdLst>
            <p14:sldId id="298"/>
            <p14:sldId id="263"/>
            <p14:sldId id="264"/>
            <p14:sldId id="308"/>
            <p14:sldId id="309"/>
            <p14:sldId id="310"/>
            <p14:sldId id="311"/>
            <p14:sldId id="314"/>
            <p14:sldId id="315"/>
            <p14:sldId id="316"/>
            <p14:sldId id="318"/>
            <p14:sldId id="324"/>
            <p14:sldId id="325"/>
            <p14:sldId id="326"/>
          </p14:sldIdLst>
        </p14:section>
        <p14:section name="3. Experimental Results" id="{A9898C76-47A3-4156-A924-B8EAEEC800A2}">
          <p14:sldIdLst>
            <p14:sldId id="299"/>
            <p14:sldId id="283"/>
            <p14:sldId id="323"/>
            <p14:sldId id="327"/>
          </p14:sldIdLst>
        </p14:section>
        <p14:section name="4. Conclusion" id="{F8D5BFA2-D4E7-4AA2-B0B5-C89F5FF05BB0}">
          <p14:sldIdLst>
            <p14:sldId id="300"/>
            <p14:sldId id="285"/>
            <p14:sldId id="287"/>
          </p14:sldIdLst>
        </p14:section>
        <p14:section name="End" id="{AA46492D-364B-4733-B766-7264ACD5A5E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slide" Target="slides/slide11.xml" /><Relationship Id="rId18" Type="http://schemas.openxmlformats.org/officeDocument/2006/relationships/slide" Target="slides/slide16.xml" /><Relationship Id="rId26" Type="http://schemas.openxmlformats.org/officeDocument/2006/relationships/slide" Target="slides/slide24.xml" /><Relationship Id="rId39" Type="http://schemas.openxmlformats.org/officeDocument/2006/relationships/theme" Target="theme/theme1.xml" /><Relationship Id="rId3" Type="http://schemas.openxmlformats.org/officeDocument/2006/relationships/slide" Target="slides/slide1.xml" /><Relationship Id="rId21" Type="http://schemas.openxmlformats.org/officeDocument/2006/relationships/slide" Target="slides/slide19.xml" /><Relationship Id="rId34" Type="http://schemas.openxmlformats.org/officeDocument/2006/relationships/slide" Target="slides/slide32.xml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slide" Target="slides/slide15.xml" /><Relationship Id="rId25" Type="http://schemas.openxmlformats.org/officeDocument/2006/relationships/slide" Target="slides/slide23.xml" /><Relationship Id="rId33" Type="http://schemas.openxmlformats.org/officeDocument/2006/relationships/slide" Target="slides/slide31.xml" /><Relationship Id="rId38" Type="http://schemas.openxmlformats.org/officeDocument/2006/relationships/viewProps" Target="viewProps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4.xml" /><Relationship Id="rId20" Type="http://schemas.openxmlformats.org/officeDocument/2006/relationships/slide" Target="slides/slide18.xml" /><Relationship Id="rId29" Type="http://schemas.openxmlformats.org/officeDocument/2006/relationships/slide" Target="slides/slide27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slide" Target="slides/slide22.xml" /><Relationship Id="rId32" Type="http://schemas.openxmlformats.org/officeDocument/2006/relationships/slide" Target="slides/slide30.xml" /><Relationship Id="rId37" Type="http://schemas.openxmlformats.org/officeDocument/2006/relationships/presProps" Target="presProps.xml" /><Relationship Id="rId40" Type="http://schemas.openxmlformats.org/officeDocument/2006/relationships/tableStyles" Target="tableStyles.xml" /><Relationship Id="rId5" Type="http://schemas.openxmlformats.org/officeDocument/2006/relationships/slide" Target="slides/slide3.xml" /><Relationship Id="rId15" Type="http://schemas.openxmlformats.org/officeDocument/2006/relationships/slide" Target="slides/slide13.xml" /><Relationship Id="rId23" Type="http://schemas.openxmlformats.org/officeDocument/2006/relationships/slide" Target="slides/slide21.xml" /><Relationship Id="rId28" Type="http://schemas.openxmlformats.org/officeDocument/2006/relationships/slide" Target="slides/slide26.xml" /><Relationship Id="rId36" Type="http://schemas.openxmlformats.org/officeDocument/2006/relationships/notesMaster" Target="notesMasters/notesMaster1.xml" /><Relationship Id="rId10" Type="http://schemas.openxmlformats.org/officeDocument/2006/relationships/slide" Target="slides/slide8.xml" /><Relationship Id="rId19" Type="http://schemas.openxmlformats.org/officeDocument/2006/relationships/slide" Target="slides/slide17.xml" /><Relationship Id="rId31" Type="http://schemas.openxmlformats.org/officeDocument/2006/relationships/slide" Target="slides/slide29.xml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slide" Target="slides/slide20.xml" /><Relationship Id="rId27" Type="http://schemas.openxmlformats.org/officeDocument/2006/relationships/slide" Target="slides/slide25.xml" /><Relationship Id="rId30" Type="http://schemas.openxmlformats.org/officeDocument/2006/relationships/slide" Target="slides/slide28.xml" /><Relationship Id="rId35" Type="http://schemas.openxmlformats.org/officeDocument/2006/relationships/slide" Target="slides/slide33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4F332-C4D1-4E2B-AFF6-266FE3A0ADB1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C5260-5CA1-42BD-9244-1391EB4E16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207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9F95E-1AB3-47F9-A258-25A3064A337A}" type="datetime1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658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C131-390C-4756-A701-73328E1B4CAD}" type="datetime1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6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04F7B-4571-41D9-A12E-5AEC946CD34E}" type="datetime1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428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998FEC-3486-4D18-8B3D-2716B70234E2}" type="datetime1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2023/1/13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954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lnSpc>
                <a:spcPct val="150000"/>
              </a:lnSpc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1pPr>
            <a:lvl2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2pPr>
            <a:lvl3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3pPr>
            <a:lvl4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4pPr>
            <a:lvl5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0E6BE-DF07-44DA-9FED-9ACFCCD3C24D}" type="datetime1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2023/1/13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350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B6B8EB-E2CE-4747-AFB7-ECF99F55DA15}" type="datetime1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2023/1/13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728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1pPr>
            <a:lvl2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2pPr>
            <a:lvl3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3pPr>
            <a:lvl4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4pPr>
            <a:lvl5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1pPr>
            <a:lvl2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2pPr>
            <a:lvl3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3pPr>
            <a:lvl4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4pPr>
            <a:lvl5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F68788-0412-4178-8896-6E2F9FD29280}" type="datetime1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2023/1/13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239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ea typeface="標楷體" panose="03000509000000000000" pitchFamily="65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1pPr>
            <a:lvl2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2pPr>
            <a:lvl3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3pPr>
            <a:lvl4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4pPr>
            <a:lvl5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ea typeface="標楷體" panose="03000509000000000000" pitchFamily="65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1pPr>
            <a:lvl2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2pPr>
            <a:lvl3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3pPr>
            <a:lvl4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4pPr>
            <a:lvl5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3D19A7-7179-47BC-8D7B-EFDC6D272CF6}" type="datetime1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2023/1/13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1687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23EA5-92A8-4394-BC0D-D9B451B8B318}" type="datetime1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2023/1/13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884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35EC01-35E3-495A-BB78-F7C3DC997D70}" type="datetime1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2023/1/13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a typeface="標楷體" panose="03000509000000000000" pitchFamily="65" charset="-12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15997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  <a:lvl2pPr>
              <a:defRPr>
                <a:ea typeface="標楷體" panose="03000509000000000000" pitchFamily="65" charset="-120"/>
              </a:defRPr>
            </a:lvl2pPr>
            <a:lvl3pPr>
              <a:defRPr>
                <a:ea typeface="標楷體" panose="03000509000000000000" pitchFamily="65" charset="-120"/>
              </a:defRPr>
            </a:lvl3pPr>
            <a:lvl4pPr>
              <a:defRPr>
                <a:ea typeface="標楷體" panose="03000509000000000000" pitchFamily="65" charset="-120"/>
              </a:defRPr>
            </a:lvl4pPr>
            <a:lvl5pPr>
              <a:defRPr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  <a:ea typeface="標楷體" panose="03000509000000000000" pitchFamily="65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1A2127-E51E-4F1E-B6A7-713B53BD52F2}" type="datetime1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2023/1/13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  <a:ea typeface="標楷體" panose="03000509000000000000" pitchFamily="65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all" spc="0" normalizeH="0" baseline="0" noProof="0" dirty="0">
              <a:ln>
                <a:noFill/>
              </a:ln>
              <a:solidFill>
                <a:srgbClr val="344068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a typeface="標楷體" panose="03000509000000000000" pitchFamily="65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344068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344068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251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2251-B137-4E13-809B-3876446D1EA9}" type="datetime1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055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>
                <a:ea typeface="標楷體" panose="03000509000000000000" pitchFamily="65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dirty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  <a:ea typeface="標楷體" panose="03000509000000000000" pitchFamily="65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793C7-96AC-4DB2-9A2C-45EF3062ECAE}" type="datetime1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2023/1/13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0411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ea typeface="標楷體" panose="03000509000000000000" pitchFamily="65" charset="-120"/>
              </a:defRPr>
            </a:lvl1pPr>
            <a:lvl2pPr>
              <a:defRPr>
                <a:ea typeface="標楷體" panose="03000509000000000000" pitchFamily="65" charset="-120"/>
              </a:defRPr>
            </a:lvl2pPr>
            <a:lvl3pPr>
              <a:defRPr>
                <a:ea typeface="標楷體" panose="03000509000000000000" pitchFamily="65" charset="-120"/>
              </a:defRPr>
            </a:lvl3pPr>
            <a:lvl4pPr>
              <a:defRPr>
                <a:ea typeface="標楷體" panose="03000509000000000000" pitchFamily="65" charset="-120"/>
              </a:defRPr>
            </a:lvl4pPr>
            <a:lvl5pPr>
              <a:defRPr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757334-70E2-44AA-9F1B-D1F3AD1BD469}" type="datetime1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2023/1/13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822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>
            <a:lvl1pPr>
              <a:defRPr>
                <a:ea typeface="標楷體" panose="03000509000000000000" pitchFamily="65" charset="-120"/>
              </a:defRPr>
            </a:lvl1pPr>
            <a:lvl2pPr>
              <a:defRPr>
                <a:ea typeface="標楷體" panose="03000509000000000000" pitchFamily="65" charset="-120"/>
              </a:defRPr>
            </a:lvl2pPr>
            <a:lvl3pPr>
              <a:defRPr>
                <a:ea typeface="標楷體" panose="03000509000000000000" pitchFamily="65" charset="-120"/>
              </a:defRPr>
            </a:lvl3pPr>
            <a:lvl4pPr>
              <a:defRPr>
                <a:ea typeface="標楷體" panose="03000509000000000000" pitchFamily="65" charset="-120"/>
              </a:defRPr>
            </a:lvl4pPr>
            <a:lvl5pPr>
              <a:defRPr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6492A9-D85F-4464-BF9E-2AC1434181FE}" type="datetime1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2023/1/13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99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A8968-E84E-4BAB-8836-C834C5630C70}" type="datetime1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847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97A8-0C80-4FCC-BCEC-C8DBD7C1062F}" type="datetime1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641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AB4B0-673A-41E6-86B4-8371A000F029}" type="datetime1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9246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E525-26D6-42BA-973F-A5E94BFC1703}" type="datetime1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929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67505-3453-4B3B-8198-E676200FF595}" type="datetime1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55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6693AEA-AE9C-4B7B-BC72-215AE37D9A2C}" type="datetime1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F4848E1-12DE-470B-B644-E21077CD4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785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1F110-039D-44DC-A68A-60D7138A6129}" type="datetime1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673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 /><Relationship Id="rId3" Type="http://schemas.openxmlformats.org/officeDocument/2006/relationships/slideLayout" Target="../slideLayouts/slideLayout14.xml" /><Relationship Id="rId7" Type="http://schemas.openxmlformats.org/officeDocument/2006/relationships/slideLayout" Target="../slideLayouts/slideLayout18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1" Type="http://schemas.openxmlformats.org/officeDocument/2006/relationships/slideLayout" Target="../slideLayouts/slideLayout12.xml" /><Relationship Id="rId6" Type="http://schemas.openxmlformats.org/officeDocument/2006/relationships/slideLayout" Target="../slideLayouts/slideLayout17.xml" /><Relationship Id="rId11" Type="http://schemas.openxmlformats.org/officeDocument/2006/relationships/slideLayout" Target="../slideLayouts/slideLayout22.xml" /><Relationship Id="rId5" Type="http://schemas.openxmlformats.org/officeDocument/2006/relationships/slideLayout" Target="../slideLayouts/slideLayout16.xml" /><Relationship Id="rId10" Type="http://schemas.openxmlformats.org/officeDocument/2006/relationships/slideLayout" Target="../slideLayouts/slideLayout21.xml" /><Relationship Id="rId4" Type="http://schemas.openxmlformats.org/officeDocument/2006/relationships/slideLayout" Target="../slideLayouts/slideLayout15.xml" /><Relationship Id="rId9" Type="http://schemas.openxmlformats.org/officeDocument/2006/relationships/slideLayout" Target="../slideLayouts/slideLayout20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FD012B0-91F6-440C-A353-103BB3305099}" type="datetime1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F4848E1-12DE-470B-B644-E21077CD492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50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45234D-74B5-4C75-90FB-5B6AE924DCCC}" type="datetime1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2023/1/13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033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2"/>
          <p:cNvSpPr>
            <a:spLocks noGrp="1"/>
          </p:cNvSpPr>
          <p:nvPr>
            <p:ph type="subTitle" idx="1"/>
          </p:nvPr>
        </p:nvSpPr>
        <p:spPr>
          <a:xfrm>
            <a:off x="9322727" y="5538061"/>
            <a:ext cx="2869273" cy="862739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報告者</a:t>
            </a:r>
            <a:r>
              <a:rPr lang="en-US" altLang="zh-TW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張俊彥</a:t>
            </a:r>
            <a:endParaRPr lang="en-US" altLang="zh-TW"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指導教授</a:t>
            </a:r>
            <a:r>
              <a:rPr lang="en-US" altLang="zh-TW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張保榮 教授</a:t>
            </a:r>
          </a:p>
          <a:p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endParaRPr lang="zh-TW" altLang="en-US" sz="2800" b="1" dirty="0"/>
          </a:p>
        </p:txBody>
      </p:sp>
      <p:sp>
        <p:nvSpPr>
          <p:cNvPr id="6" name="矩形 5"/>
          <p:cNvSpPr/>
          <p:nvPr/>
        </p:nvSpPr>
        <p:spPr>
          <a:xfrm>
            <a:off x="1156870" y="2462014"/>
            <a:ext cx="1019028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6000" b="1" dirty="0">
                <a:ea typeface="標楷體" panose="03000509000000000000" pitchFamily="65" charset="-120"/>
              </a:rPr>
              <a:t>基於微服務架構的智慧管理系統之設計</a:t>
            </a:r>
          </a:p>
        </p:txBody>
      </p:sp>
      <p:sp>
        <p:nvSpPr>
          <p:cNvPr id="2" name="矩形 1"/>
          <p:cNvSpPr/>
          <p:nvPr/>
        </p:nvSpPr>
        <p:spPr>
          <a:xfrm>
            <a:off x="1156871" y="4549197"/>
            <a:ext cx="1019028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</a:pPr>
            <a:r>
              <a:rPr lang="en-US" altLang="zh-TW" sz="2400" spc="200" dirty="0">
                <a:solidFill>
                  <a:srgbClr val="344068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Design of Intelligent Management System Based on </a:t>
            </a:r>
            <a:r>
              <a:rPr lang="en-US" altLang="zh-TW" sz="2400" spc="200" dirty="0" err="1">
                <a:solidFill>
                  <a:srgbClr val="344068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Microservice</a:t>
            </a:r>
            <a:r>
              <a:rPr lang="en-US" altLang="zh-TW" sz="2400" spc="200" dirty="0">
                <a:solidFill>
                  <a:srgbClr val="344068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Architecture</a:t>
            </a:r>
            <a:endParaRPr lang="zh-TW" altLang="en-US" sz="2400" spc="200" dirty="0">
              <a:solidFill>
                <a:srgbClr val="344068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2854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Kuberbetes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(K8s)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(cont.)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67" y="1824474"/>
            <a:ext cx="9345765" cy="4132263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961D27-6CE2-44C1-8BC9-1942CABB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130053" y="5956737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4.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Kubernetes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架構</a:t>
            </a:r>
          </a:p>
        </p:txBody>
      </p:sp>
    </p:spTree>
    <p:extLst>
      <p:ext uri="{BB962C8B-B14F-4D97-AF65-F5344CB8AC3E}">
        <p14:creationId xmlns:p14="http://schemas.microsoft.com/office/powerpoint/2010/main" val="2358245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82726"/>
            <a:ext cx="10058400" cy="3864931"/>
          </a:xfrm>
        </p:spPr>
        <p:txBody>
          <a:bodyPr>
            <a:noAutofit/>
          </a:bodyPr>
          <a:lstStyle/>
          <a:p>
            <a:pPr marL="357188" indent="-357188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企業的資訊系統，常因開發廠商不同，使用不同的建置環境、系統架構及資料庫，而面臨舊系統功能重複、無法單一登入、架構老舊不易維護等問題。在新建系統上也常因現有網路環境與伺服器硬體架構限制、影響線上運作環境、新舊資料整合問題及經費不足等因素，導致困難重重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>
              <a:buFont typeface="Wingdings" panose="05000000000000000000" pitchFamily="2" charset="2"/>
              <a:buChar char="l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本研究設計一套智慧管理系統，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使用現有資源環境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導入微服務架構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，在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不影響線上系統運作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為前提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，將各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舊系統的資料整合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並利用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開發之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將資料以指標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的方式呈現，並保留未來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新服務應用的開發空間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6F55BC-9E3C-4991-9954-1F8B9CC26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719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81453" y="1828565"/>
            <a:ext cx="10129675" cy="4389120"/>
          </a:xfrm>
        </p:spPr>
        <p:txBody>
          <a:bodyPr>
            <a:normAutofit/>
          </a:bodyPr>
          <a:lstStyle/>
          <a:p>
            <a:pPr marL="357188" indent="-357188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微服務的架構下，使我們在開發系統時可將服務功能切分，並可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個別佈署、更新及測試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新團隊的成員可以更容易瞭解程式碼並迅速做出貢獻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。使用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Kubernetes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為容器管理平台，服務系統部屬更方便，從服務的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自動部署、自動修復、負載平衡、權限控管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，到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服務間的溝通與滾動式更新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，都可透過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K8s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完成。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本研究智慧管理系統之設計，以現有網路環境資源為背景，使用既有三台伺服器，擴充記憶體及硬碟空間，並增加既有同型號防火牆與交換器各一台，與既有環境整合為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Full HA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架構，建置微服務架構，新建置之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Oracle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資料庫整合既有各系統的資料庫，並透過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各種技術組合應用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開發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程式進行資料交換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，呈現各項公司營運指標，管理者能用網頁儀表板觀看並查詢想要的資料，也保留未來新系統的擴充空間，新開發的系統可經由設定，快速使用此架構上的資源，達到快速部屬的目地</a:t>
            </a:r>
            <a:r>
              <a:rPr lang="zh-TW" altLang="en-US" sz="2400" dirty="0"/>
              <a:t>。</a:t>
            </a:r>
            <a:endParaRPr lang="en-US" altLang="zh-TW" sz="2400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7458AF-3584-403D-B2C4-035F35A56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124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5000" dirty="0">
                <a:solidFill>
                  <a:schemeClr val="tx1"/>
                </a:solidFill>
              </a:rPr>
              <a:t>2. Research Method</a:t>
            </a:r>
            <a:endParaRPr lang="zh-TW" altLang="en-US" sz="5000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283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研究方法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73370" y="1856349"/>
            <a:ext cx="10706099" cy="4389120"/>
          </a:xfrm>
        </p:spPr>
        <p:txBody>
          <a:bodyPr>
            <a:normAutofit/>
          </a:bodyPr>
          <a:lstStyle/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本研究利用分析現有系統資源，進行網路架構設計、系統硬體架構設計、軟體架構設計、系統功能設計，從硬體規劃、系統建置到軟體開發，完成智慧管理系統。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新建置防火牆及交換器，整合現有網路架構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使用現有硬體伺服器，架設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Proxmox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VE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建立虛擬機叢集，並使用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Kubenetes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為容器管理調度平台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整合既有前台及外部系統資料庫，以提供指標之運算與應用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設計標準應用程式介面服務功能，建置一標準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，介接現有系統功能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建置資料指標監控儀表板管理平台，內容包含指標呈現、統計資訊與服務監控功能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預留新系統擴充開發空間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2800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E34000-6A3B-4CA5-AFEA-705A0D43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4083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網路架構設計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180B471-0738-4D21-83D7-713F1C98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353" y="1828565"/>
            <a:ext cx="4731327" cy="4266958"/>
          </a:xfrm>
        </p:spPr>
      </p:pic>
      <p:sp>
        <p:nvSpPr>
          <p:cNvPr id="9" name="矩形 8"/>
          <p:cNvSpPr/>
          <p:nvPr/>
        </p:nvSpPr>
        <p:spPr>
          <a:xfrm>
            <a:off x="8410286" y="6033019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5.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網路架構</a:t>
            </a: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1097280" y="1828565"/>
            <a:ext cx="5114050" cy="438912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增加既有同型號防火牆與交換器各一台，與既有環境整合為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Full HA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架構，並向外串接各系統介面，並透過防火牆設定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NAT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隔離避免架構資訊揭露，再加上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Policy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僅允許必要之存取流量通過，確保資訊安全。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針對既有三台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HPE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伺服器上四個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1000Base-T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網路埠，以兩埠為一組進行合併（每埠介接至不同網路交換器上）設定成兩組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Bond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，並配合交換器端設定為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LACP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Active/Passive(A/P)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運行模式，以提供交換器或單一網路埠故障下的容錯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(Fault Tolerance)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機制。</a:t>
            </a:r>
          </a:p>
        </p:txBody>
      </p:sp>
    </p:spTree>
    <p:extLst>
      <p:ext uri="{BB962C8B-B14F-4D97-AF65-F5344CB8AC3E}">
        <p14:creationId xmlns:p14="http://schemas.microsoft.com/office/powerpoint/2010/main" val="3590799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系統硬體架構設計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180B471-0738-4D21-83D7-713F1C98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353" y="2166632"/>
            <a:ext cx="4731327" cy="3590824"/>
          </a:xfrm>
        </p:spPr>
      </p:pic>
      <p:sp>
        <p:nvSpPr>
          <p:cNvPr id="9" name="矩形 8"/>
          <p:cNvSpPr/>
          <p:nvPr/>
        </p:nvSpPr>
        <p:spPr>
          <a:xfrm>
            <a:off x="7745284" y="5848353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6.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系統硬體架構</a:t>
            </a: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1097280" y="1828565"/>
            <a:ext cx="5048147" cy="43891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運用現行既有三台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HPE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伺服器，架設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Proxmox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Virtual Environment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Kernel-based Virtual Machine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叢集，為安裝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Kubernetes(K8s)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環境之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Linux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虛擬機提供高可靠度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(High-Availability)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和即時遷移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(Live Migrate)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相關應用服務。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83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8426" y="320374"/>
            <a:ext cx="10058400" cy="1450757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系統硬體架構設計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(cont.)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180B471-0738-4D21-83D7-713F1C98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807" y="1771131"/>
            <a:ext cx="6088923" cy="3528656"/>
          </a:xfrm>
        </p:spPr>
      </p:pic>
      <p:sp>
        <p:nvSpPr>
          <p:cNvPr id="9" name="矩形 8"/>
          <p:cNvSpPr/>
          <p:nvPr/>
        </p:nvSpPr>
        <p:spPr>
          <a:xfrm>
            <a:off x="4876254" y="5389404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7.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虛擬平台系統</a:t>
            </a: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1097280" y="1828565"/>
            <a:ext cx="5048147" cy="43891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 algn="just">
              <a:buFont typeface="Wingdings" panose="05000000000000000000" pitchFamily="2" charset="2"/>
              <a:buChar char="l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38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儲存空間架構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180B471-0738-4D21-83D7-713F1C98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56" y="2166632"/>
            <a:ext cx="4505120" cy="3590824"/>
          </a:xfrm>
        </p:spPr>
      </p:pic>
      <p:sp>
        <p:nvSpPr>
          <p:cNvPr id="9" name="矩形 8"/>
          <p:cNvSpPr/>
          <p:nvPr/>
        </p:nvSpPr>
        <p:spPr>
          <a:xfrm>
            <a:off x="7909005" y="5739288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8.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儲存空間</a:t>
            </a: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1097280" y="1828565"/>
            <a:ext cx="5048147" cy="43891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 algn="just">
              <a:buFont typeface="Wingdings" panose="05000000000000000000" pitchFamily="2" charset="2"/>
              <a:buChar char="l"/>
            </a:pP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將兩台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HPE DL385 G8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伺服器內接硬碟設定為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RAID 1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提供容錯儲存空間。</a:t>
            </a: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HPE DL380 G9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伺服器內接硬碟設定為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RAID 6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以提供容錯儲存空間，並以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 export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提供服務。</a:t>
            </a: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 export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主要擔任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台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HPE DL385 G8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伺服器之網路共享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(NFS share)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685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網路容錯架構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180B471-0738-4D21-83D7-713F1C98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1097280" y="1821634"/>
            <a:ext cx="10706099" cy="4389120"/>
          </a:xfrm>
        </p:spPr>
        <p:txBody>
          <a:bodyPr>
            <a:normAutofit/>
          </a:bodyPr>
          <a:lstStyle/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針對既有三台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HPE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伺服器上四個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1000Base-T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網路埠，其中兩埠為一組進行合併（每埠介接至不同網路交換器上）設定成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Bond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，並配合交換器端設定為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LACP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Active/Passive(A/P)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運行模式，以提供交換器或單一網路埠故障下的容錯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(Fault Tolerance)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機制；擔任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Application data traffic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之用。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267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35732" y="286604"/>
            <a:ext cx="10058400" cy="1450757"/>
          </a:xfrm>
        </p:spPr>
        <p:txBody>
          <a:bodyPr/>
          <a:lstStyle/>
          <a:p>
            <a:r>
              <a:rPr lang="en-US" altLang="zh-TW">
                <a:solidFill>
                  <a:schemeClr val="tx1"/>
                </a:solidFill>
              </a:rPr>
              <a:t>OUTLINE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64333" y="1995204"/>
            <a:ext cx="10058400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800">
                <a:solidFill>
                  <a:schemeClr val="tx1"/>
                </a:solidFill>
              </a:rPr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800">
                <a:solidFill>
                  <a:schemeClr val="tx1"/>
                </a:solidFill>
              </a:rPr>
              <a:t>Research Method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800">
                <a:solidFill>
                  <a:schemeClr val="tx1"/>
                </a:solidFill>
              </a:rPr>
              <a:t>Experimental Results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800">
                <a:solidFill>
                  <a:schemeClr val="tx1"/>
                </a:solidFill>
              </a:rPr>
              <a:t>Conclusion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D00316-5B97-4E3B-8D35-55DF660BC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2765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虛擬機容錯架構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180B471-0738-4D21-83D7-713F1C98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38" y="2166632"/>
            <a:ext cx="4107355" cy="3590824"/>
          </a:xfrm>
        </p:spPr>
      </p:pic>
      <p:sp>
        <p:nvSpPr>
          <p:cNvPr id="9" name="矩形 8"/>
          <p:cNvSpPr/>
          <p:nvPr/>
        </p:nvSpPr>
        <p:spPr>
          <a:xfrm>
            <a:off x="7909005" y="573928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9.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虛擬機容錯機制</a:t>
            </a: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1097280" y="1828565"/>
            <a:ext cx="5492990" cy="438912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 algn="just">
              <a:buFont typeface="Wingdings" panose="05000000000000000000" pitchFamily="2" charset="2"/>
              <a:buChar char="l"/>
            </a:pP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將既有兩台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HPE DL385 G8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伺服器設定為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 Group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 Group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主要針對儲存於網路共享儲存空間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(NFS Share)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上之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K8s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Linux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虛擬機提供高可靠度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(High-Availability)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機制；當任一台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HPE DL385 G8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伺服器未預警停止服務時，該伺服器上相關之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K8s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Linux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虛擬機將被轉移至仍然存活的另一台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HPE DL385 G8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伺服器上重新啟動運行。</a:t>
            </a: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針對儲存於三台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HPE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伺服器本機儲存空間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(Local Volume)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內提供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MongoDB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服務之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Linux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虛擬機，由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MongoDB Replica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提供高可靠度機制。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907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備份機制架構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180B471-0738-4D21-83D7-713F1C98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1097280" y="1821634"/>
            <a:ext cx="10706099" cy="4389120"/>
          </a:xfrm>
        </p:spPr>
        <p:txBody>
          <a:bodyPr>
            <a:normAutofit/>
          </a:bodyPr>
          <a:lstStyle/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Backup Client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安裝於各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Linux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虛擬機內，透過原架構提供之本研究獨立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VLAN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串接至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CISCO3172TQ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交換器，應用既有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Veritas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Netbackup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5250 Appliance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針對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Linux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作業系統、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Database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以及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Application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執行備份及還原作業。</a:t>
            </a:r>
          </a:p>
        </p:txBody>
      </p:sp>
    </p:spTree>
    <p:extLst>
      <p:ext uri="{BB962C8B-B14F-4D97-AF65-F5344CB8AC3E}">
        <p14:creationId xmlns:p14="http://schemas.microsoft.com/office/powerpoint/2010/main" val="820714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軟體功能架構設計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180B471-0738-4D21-83D7-713F1C98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1097280" y="1821634"/>
            <a:ext cx="10706099" cy="4389120"/>
          </a:xfrm>
        </p:spPr>
        <p:txBody>
          <a:bodyPr>
            <a:normAutofit/>
          </a:bodyPr>
          <a:lstStyle/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軟體建置微服務之容器所採用作業系統預計預設為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Ubuntu 20.04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以上版本，資料庫則將採用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MongoDB 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Redis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(NoSQL)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Oracle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。整體架構使用前後端分離，核心程式部分預計採用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.Net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6/EF Core 6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，前端網頁預計使用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Vue.js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開發。</a:t>
            </a: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本系統軟體架構圖及系統資料流程圖如下：</a:t>
            </a:r>
          </a:p>
        </p:txBody>
      </p:sp>
    </p:spTree>
    <p:extLst>
      <p:ext uri="{BB962C8B-B14F-4D97-AF65-F5344CB8AC3E}">
        <p14:creationId xmlns:p14="http://schemas.microsoft.com/office/powerpoint/2010/main" val="1964225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軟體功能架構設計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(cont.)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180B471-0738-4D21-83D7-713F1C98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868" y="2110951"/>
            <a:ext cx="5186567" cy="3040510"/>
          </a:xfrm>
        </p:spPr>
      </p:pic>
      <p:sp>
        <p:nvSpPr>
          <p:cNvPr id="9" name="矩形 8"/>
          <p:cNvSpPr/>
          <p:nvPr/>
        </p:nvSpPr>
        <p:spPr>
          <a:xfrm>
            <a:off x="2430843" y="5572790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10.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軟體架構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15" y="1955030"/>
            <a:ext cx="5188364" cy="326775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226162" y="5620957"/>
            <a:ext cx="2330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11.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系統資料流程</a:t>
            </a:r>
          </a:p>
        </p:txBody>
      </p:sp>
    </p:spTree>
    <p:extLst>
      <p:ext uri="{BB962C8B-B14F-4D97-AF65-F5344CB8AC3E}">
        <p14:creationId xmlns:p14="http://schemas.microsoft.com/office/powerpoint/2010/main" val="2637552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使用者介面設計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180B471-0738-4D21-83D7-713F1C98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1097280" y="1821634"/>
            <a:ext cx="10706099" cy="4389120"/>
          </a:xfrm>
        </p:spPr>
        <p:txBody>
          <a:bodyPr>
            <a:normAutofit/>
          </a:bodyPr>
          <a:lstStyle/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本系統使用者介面設計採用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Vuetify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UI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框架設計，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Vuetify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是一個基於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Vue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CSS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框架，風格依循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Material Design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開發，藉由該框架下之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UI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組件庫可創建重複使用的簡潔模組，並可透過這些模組實現了本系統指標圖形化目標。</a:t>
            </a:r>
          </a:p>
        </p:txBody>
      </p:sp>
    </p:spTree>
    <p:extLst>
      <p:ext uri="{BB962C8B-B14F-4D97-AF65-F5344CB8AC3E}">
        <p14:creationId xmlns:p14="http://schemas.microsoft.com/office/powerpoint/2010/main" val="1589166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資料庫同步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180B471-0738-4D21-83D7-713F1C98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1097280" y="1821634"/>
            <a:ext cx="10706099" cy="4389120"/>
          </a:xfrm>
        </p:spPr>
        <p:txBody>
          <a:bodyPr>
            <a:normAutofit fontScale="92500" lnSpcReduction="10000"/>
          </a:bodyPr>
          <a:lstStyle/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Oracle RAC</a:t>
            </a:r>
          </a:p>
          <a:p>
            <a:pPr marL="0" indent="0" algn="just"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RAC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節點會通過高速交互連接而連接起來，以便在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Oracle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節點之間進行高速通訊。 這些節點可以在啟動期間交換各種資料區塊所有權資訊、鎖定資訊、交換交易資訊和資料。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Oracle ADG</a:t>
            </a:r>
          </a:p>
          <a:p>
            <a:pPr marL="0" indent="0" algn="just"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系統是一種具有高可用性的災變復原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(Disaster Recovery, DR)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解決方案，由一個主要資料庫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(Primary Database)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提供服務，且同時維護並監控一個或多個備援資料庫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(Standby Database)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，備援資料庫透過持續更新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Redo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資訊與主要資料 庫保持同步。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SQL to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Qracle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57188" indent="-357188" algn="just">
              <a:buFont typeface="Wingdings" panose="05000000000000000000" pitchFamily="2" charset="2"/>
              <a:buChar char="l"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just">
              <a:buNone/>
            </a:pP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5141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系統功能說明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180B471-0738-4D21-83D7-713F1C98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1097280" y="1821634"/>
            <a:ext cx="10706099" cy="4389120"/>
          </a:xfrm>
        </p:spPr>
        <p:txBody>
          <a:bodyPr>
            <a:normAutofit/>
          </a:bodyPr>
          <a:lstStyle/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本系統提供各關鍵指標運算，以利有效且即時整合子系統相關資料。系統主要項目含：</a:t>
            </a: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1.	API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服務：與內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外部系統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(TAS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AMS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系統及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MMS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資料串接入口，並具備告警資訊推播給外部系統。 </a:t>
            </a: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2.	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服務指標運算：計算報表、告警資訊及計算外部系統所需資料，資料來源為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Oracle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資料庫及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API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服務，查詢資料儲存需求需建立快取資料庫。</a:t>
            </a: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3.	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監控儀表版：使用者圖形化介面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(UI)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供使用者操作，且具備帳號管理、報表產出、 資料查詢及告警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監控項目設定。</a:t>
            </a:r>
          </a:p>
        </p:txBody>
      </p:sp>
    </p:spTree>
    <p:extLst>
      <p:ext uri="{BB962C8B-B14F-4D97-AF65-F5344CB8AC3E}">
        <p14:creationId xmlns:p14="http://schemas.microsoft.com/office/powerpoint/2010/main" val="3138546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758952"/>
            <a:ext cx="12192000" cy="3566160"/>
          </a:xfrm>
        </p:spPr>
        <p:txBody>
          <a:bodyPr>
            <a:normAutofit/>
          </a:bodyPr>
          <a:lstStyle/>
          <a:p>
            <a:pPr algn="ctr"/>
            <a:r>
              <a:rPr lang="en-US" altLang="zh-TW" sz="5000" dirty="0">
                <a:solidFill>
                  <a:schemeClr val="tx1"/>
                </a:solidFill>
              </a:rPr>
              <a:t>3. Experimental Results</a:t>
            </a:r>
            <a:endParaRPr lang="zh-TW" altLang="en-US" sz="5000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214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智慧管理系統畫面呈現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270D2CF-4559-453C-9BB3-5FB1D37C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00449"/>
            <a:ext cx="5244213" cy="284864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89" y="2200449"/>
            <a:ext cx="4636028" cy="284864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319002" y="5200439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12.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新舊系統畫面比對</a:t>
            </a:r>
          </a:p>
        </p:txBody>
      </p:sp>
      <p:sp>
        <p:nvSpPr>
          <p:cNvPr id="12" name="矩形 11"/>
          <p:cNvSpPr/>
          <p:nvPr/>
        </p:nvSpPr>
        <p:spPr>
          <a:xfrm>
            <a:off x="7910351" y="5200439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13.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系統畫面呈現</a:t>
            </a:r>
          </a:p>
        </p:txBody>
      </p:sp>
    </p:spTree>
    <p:extLst>
      <p:ext uri="{BB962C8B-B14F-4D97-AF65-F5344CB8AC3E}">
        <p14:creationId xmlns:p14="http://schemas.microsoft.com/office/powerpoint/2010/main" val="2328709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系統監控與告警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270D2CF-4559-453C-9BB3-5FB1D37C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5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91" y="2101562"/>
            <a:ext cx="4553611" cy="2552267"/>
          </a:xfrm>
        </p:spPr>
      </p:pic>
      <p:sp>
        <p:nvSpPr>
          <p:cNvPr id="6" name="矩形 5"/>
          <p:cNvSpPr/>
          <p:nvPr/>
        </p:nvSpPr>
        <p:spPr>
          <a:xfrm>
            <a:off x="2196316" y="4728474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12.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Grafana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儀表板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141" y="2101562"/>
            <a:ext cx="4918691" cy="25522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276819" y="4728474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12.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K8s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資源監控</a:t>
            </a:r>
          </a:p>
        </p:txBody>
      </p:sp>
    </p:spTree>
    <p:extLst>
      <p:ext uri="{BB962C8B-B14F-4D97-AF65-F5344CB8AC3E}">
        <p14:creationId xmlns:p14="http://schemas.microsoft.com/office/powerpoint/2010/main" val="169302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5000" dirty="0">
                <a:solidFill>
                  <a:schemeClr val="tx1"/>
                </a:solidFill>
              </a:rPr>
              <a:t>1. Introduction</a:t>
            </a:r>
            <a:endParaRPr lang="zh-TW" altLang="en-US" sz="5000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7814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系統使用的技術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270D2CF-4559-453C-9BB3-5FB1D37C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30</a:t>
            </a:fld>
            <a:endParaRPr lang="zh-TW" altLang="en-US"/>
          </a:p>
        </p:txBody>
      </p:sp>
      <p:graphicFrame>
        <p:nvGraphicFramePr>
          <p:cNvPr id="12" name="內容版面配置區 11">
            <a:extLst>
              <a:ext uri="{FF2B5EF4-FFF2-40B4-BE49-F238E27FC236}">
                <a16:creationId xmlns:a16="http://schemas.microsoft.com/office/drawing/2014/main" id="{DAF93720-D767-40B2-B029-765F9105D9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2617406"/>
              </p:ext>
            </p:extLst>
          </p:nvPr>
        </p:nvGraphicFramePr>
        <p:xfrm>
          <a:off x="3092583" y="1737360"/>
          <a:ext cx="5497744" cy="5242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8267">
                  <a:extLst>
                    <a:ext uri="{9D8B030D-6E8A-4147-A177-3AD203B41FA5}">
                      <a16:colId xmlns:a16="http://schemas.microsoft.com/office/drawing/2014/main" val="83076944"/>
                    </a:ext>
                  </a:extLst>
                </a:gridCol>
                <a:gridCol w="1748947">
                  <a:extLst>
                    <a:ext uri="{9D8B030D-6E8A-4147-A177-3AD203B41FA5}">
                      <a16:colId xmlns:a16="http://schemas.microsoft.com/office/drawing/2014/main" val="448814249"/>
                    </a:ext>
                  </a:extLst>
                </a:gridCol>
                <a:gridCol w="940713">
                  <a:extLst>
                    <a:ext uri="{9D8B030D-6E8A-4147-A177-3AD203B41FA5}">
                      <a16:colId xmlns:a16="http://schemas.microsoft.com/office/drawing/2014/main" val="2587553384"/>
                    </a:ext>
                  </a:extLst>
                </a:gridCol>
                <a:gridCol w="1619817">
                  <a:extLst>
                    <a:ext uri="{9D8B030D-6E8A-4147-A177-3AD203B41FA5}">
                      <a16:colId xmlns:a16="http://schemas.microsoft.com/office/drawing/2014/main" val="2563057495"/>
                    </a:ext>
                  </a:extLst>
                </a:gridCol>
              </a:tblGrid>
              <a:tr h="906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800" kern="100">
                          <a:effectLst/>
                        </a:rPr>
                        <a:t>系統名稱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800" kern="100">
                          <a:effectLst/>
                        </a:rPr>
                        <a:t>種類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800" kern="100">
                          <a:effectLst/>
                        </a:rPr>
                        <a:t>部署位置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800" kern="100">
                          <a:effectLst/>
                        </a:rPr>
                        <a:t>技術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extLst>
                  <a:ext uri="{0D108BD9-81ED-4DB2-BD59-A6C34878D82A}">
                    <a16:rowId xmlns:a16="http://schemas.microsoft.com/office/drawing/2014/main" val="485629387"/>
                  </a:ext>
                </a:extLst>
              </a:tr>
              <a:tr h="90699">
                <a:tc>
                  <a:txBody>
                    <a:bodyPr/>
                    <a:lstStyle/>
                    <a:p>
                      <a:pPr algn="just" eaLnBrk="0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TAS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WebAPI Client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K8s Pod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.NET 6 C#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extLst>
                  <a:ext uri="{0D108BD9-81ED-4DB2-BD59-A6C34878D82A}">
                    <a16:rowId xmlns:a16="http://schemas.microsoft.com/office/drawing/2014/main" val="4172172795"/>
                  </a:ext>
                </a:extLst>
              </a:tr>
              <a:tr h="90699">
                <a:tc>
                  <a:txBody>
                    <a:bodyPr/>
                    <a:lstStyle/>
                    <a:p>
                      <a:pPr algn="just" eaLnBrk="0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AMS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WebAPI Client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K8s Pod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.NET 6 C#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extLst>
                  <a:ext uri="{0D108BD9-81ED-4DB2-BD59-A6C34878D82A}">
                    <a16:rowId xmlns:a16="http://schemas.microsoft.com/office/drawing/2014/main" val="938250537"/>
                  </a:ext>
                </a:extLst>
              </a:tr>
              <a:tr h="90699">
                <a:tc>
                  <a:txBody>
                    <a:bodyPr/>
                    <a:lstStyle/>
                    <a:p>
                      <a:pPr algn="just" eaLnBrk="0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MMS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WebAPI Client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K8s Pod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.NET 6 C#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extLst>
                  <a:ext uri="{0D108BD9-81ED-4DB2-BD59-A6C34878D82A}">
                    <a16:rowId xmlns:a16="http://schemas.microsoft.com/office/drawing/2014/main" val="526136106"/>
                  </a:ext>
                </a:extLst>
              </a:tr>
              <a:tr h="90699">
                <a:tc>
                  <a:txBody>
                    <a:bodyPr/>
                    <a:lstStyle/>
                    <a:p>
                      <a:pPr algn="just" eaLnBrk="0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OSS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WebAPI Client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K8s Pod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.NET 6 C#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extLst>
                  <a:ext uri="{0D108BD9-81ED-4DB2-BD59-A6C34878D82A}">
                    <a16:rowId xmlns:a16="http://schemas.microsoft.com/office/drawing/2014/main" val="3826318111"/>
                  </a:ext>
                </a:extLst>
              </a:tr>
              <a:tr h="272096">
                <a:tc>
                  <a:txBody>
                    <a:bodyPr/>
                    <a:lstStyle/>
                    <a:p>
                      <a:pPr algn="just" eaLnBrk="0">
                        <a:spcAft>
                          <a:spcPts val="0"/>
                        </a:spcAft>
                      </a:pPr>
                      <a:r>
                        <a:rPr lang="zh-TW" sz="800" kern="100">
                          <a:effectLst/>
                        </a:rPr>
                        <a:t>監控儀錶板</a:t>
                      </a:r>
                      <a:r>
                        <a:rPr lang="en-US" sz="800" kern="100">
                          <a:effectLst/>
                        </a:rPr>
                        <a:t>Dashboard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Web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K8s Pod</a:t>
                      </a:r>
                      <a:endParaRPr lang="zh-TW" sz="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Vue</a:t>
                      </a:r>
                      <a:r>
                        <a:rPr lang="zh-TW" sz="800" kern="100">
                          <a:effectLst/>
                        </a:rPr>
                        <a:t>、</a:t>
                      </a:r>
                      <a:r>
                        <a:rPr lang="en-US" sz="800" kern="100">
                          <a:effectLst/>
                        </a:rPr>
                        <a:t>Nuxt</a:t>
                      </a:r>
                      <a:r>
                        <a:rPr lang="zh-TW" sz="800" kern="100">
                          <a:effectLst/>
                        </a:rPr>
                        <a:t>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Javascript</a:t>
                      </a:r>
                      <a:r>
                        <a:rPr lang="zh-TW" sz="800" kern="100">
                          <a:effectLst/>
                        </a:rPr>
                        <a:t>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Typescript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extLst>
                  <a:ext uri="{0D108BD9-81ED-4DB2-BD59-A6C34878D82A}">
                    <a16:rowId xmlns:a16="http://schemas.microsoft.com/office/drawing/2014/main" val="1035445621"/>
                  </a:ext>
                </a:extLst>
              </a:tr>
              <a:tr h="181397">
                <a:tc>
                  <a:txBody>
                    <a:bodyPr/>
                    <a:lstStyle/>
                    <a:p>
                      <a:pPr algn="just" eaLnBrk="0">
                        <a:spcAft>
                          <a:spcPts val="0"/>
                        </a:spcAft>
                      </a:pPr>
                      <a:r>
                        <a:rPr lang="zh-TW" sz="800" kern="100">
                          <a:effectLst/>
                        </a:rPr>
                        <a:t>監控儀錶板</a:t>
                      </a:r>
                      <a:r>
                        <a:rPr lang="en-US" sz="800" kern="100">
                          <a:effectLst/>
                        </a:rPr>
                        <a:t>ParameterAPI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Web API Server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K8s Deploy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.NET 6 C#</a:t>
                      </a:r>
                      <a:r>
                        <a:rPr lang="zh-TW" sz="800" kern="100" dirty="0">
                          <a:effectLst/>
                        </a:rPr>
                        <a:t>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EF Core 6</a:t>
                      </a:r>
                      <a:endParaRPr lang="zh-TW" sz="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extLst>
                  <a:ext uri="{0D108BD9-81ED-4DB2-BD59-A6C34878D82A}">
                    <a16:rowId xmlns:a16="http://schemas.microsoft.com/office/drawing/2014/main" val="3729323117"/>
                  </a:ext>
                </a:extLst>
              </a:tr>
              <a:tr h="181397">
                <a:tc>
                  <a:txBody>
                    <a:bodyPr/>
                    <a:lstStyle/>
                    <a:p>
                      <a:pPr algn="just" eaLnBrk="0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OpenAPI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Web API Server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K8s Pod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.NET 6 C#</a:t>
                      </a:r>
                      <a:r>
                        <a:rPr lang="zh-TW" sz="800" kern="100">
                          <a:effectLst/>
                        </a:rPr>
                        <a:t>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EF Core 6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extLst>
                  <a:ext uri="{0D108BD9-81ED-4DB2-BD59-A6C34878D82A}">
                    <a16:rowId xmlns:a16="http://schemas.microsoft.com/office/drawing/2014/main" val="2483196532"/>
                  </a:ext>
                </a:extLst>
              </a:tr>
              <a:tr h="181397">
                <a:tc>
                  <a:txBody>
                    <a:bodyPr/>
                    <a:lstStyle/>
                    <a:p>
                      <a:pPr algn="just" eaLnBrk="0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Oracle DB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Database</a:t>
                      </a:r>
                      <a:br>
                        <a:rPr lang="en-US" sz="800" kern="0">
                          <a:effectLst/>
                        </a:rPr>
                      </a:br>
                      <a:r>
                        <a:rPr lang="en-US" sz="800" kern="0">
                          <a:effectLst/>
                        </a:rPr>
                        <a:t>Infrastructure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 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SQL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extLst>
                  <a:ext uri="{0D108BD9-81ED-4DB2-BD59-A6C34878D82A}">
                    <a16:rowId xmlns:a16="http://schemas.microsoft.com/office/drawing/2014/main" val="3753797498"/>
                  </a:ext>
                </a:extLst>
              </a:tr>
              <a:tr h="272096">
                <a:tc>
                  <a:txBody>
                    <a:bodyPr/>
                    <a:lstStyle/>
                    <a:p>
                      <a:pPr algn="just" eaLnBrk="0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Oracle DB</a:t>
                      </a:r>
                      <a:r>
                        <a:rPr lang="zh-TW" sz="800" kern="100">
                          <a:effectLst/>
                        </a:rPr>
                        <a:t>資料轉換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Pipeline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K8s Pod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.NET 6 C#</a:t>
                      </a:r>
                      <a:r>
                        <a:rPr lang="zh-TW" sz="800" kern="100">
                          <a:effectLst/>
                        </a:rPr>
                        <a:t>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EF Core 6</a:t>
                      </a:r>
                      <a:r>
                        <a:rPr lang="zh-TW" sz="800" kern="100">
                          <a:effectLst/>
                        </a:rPr>
                        <a:t>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OtherServicePipeline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extLst>
                  <a:ext uri="{0D108BD9-81ED-4DB2-BD59-A6C34878D82A}">
                    <a16:rowId xmlns:a16="http://schemas.microsoft.com/office/drawing/2014/main" val="749294587"/>
                  </a:ext>
                </a:extLst>
              </a:tr>
              <a:tr h="272096">
                <a:tc>
                  <a:txBody>
                    <a:bodyPr/>
                    <a:lstStyle/>
                    <a:p>
                      <a:pPr algn="just" eaLnBrk="0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MongoDB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Database</a:t>
                      </a:r>
                      <a:br>
                        <a:rPr lang="en-US" sz="800" kern="0">
                          <a:effectLst/>
                        </a:rPr>
                      </a:br>
                      <a:r>
                        <a:rPr lang="en-US" sz="800" kern="0">
                          <a:effectLst/>
                        </a:rPr>
                        <a:t>Infrastructure</a:t>
                      </a:r>
                      <a:endParaRPr lang="zh-TW" sz="8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Storage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VM Bare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NoSQL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extLst>
                  <a:ext uri="{0D108BD9-81ED-4DB2-BD59-A6C34878D82A}">
                    <a16:rowId xmlns:a16="http://schemas.microsoft.com/office/drawing/2014/main" val="3933176790"/>
                  </a:ext>
                </a:extLst>
              </a:tr>
              <a:tr h="272096">
                <a:tc>
                  <a:txBody>
                    <a:bodyPr/>
                    <a:lstStyle/>
                    <a:p>
                      <a:pPr algn="just" eaLnBrk="0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Redis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Database</a:t>
                      </a:r>
                      <a:br>
                        <a:rPr lang="en-US" sz="800" kern="0">
                          <a:effectLst/>
                        </a:rPr>
                      </a:br>
                      <a:r>
                        <a:rPr lang="en-US" sz="800" kern="0">
                          <a:effectLst/>
                        </a:rPr>
                        <a:t>Infrastructure</a:t>
                      </a:r>
                      <a:endParaRPr lang="zh-TW" sz="8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Storage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VM Bare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NoSQL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extLst>
                  <a:ext uri="{0D108BD9-81ED-4DB2-BD59-A6C34878D82A}">
                    <a16:rowId xmlns:a16="http://schemas.microsoft.com/office/drawing/2014/main" val="1973129095"/>
                  </a:ext>
                </a:extLst>
              </a:tr>
              <a:tr h="90699">
                <a:tc>
                  <a:txBody>
                    <a:bodyPr/>
                    <a:lstStyle/>
                    <a:p>
                      <a:pPr algn="just" eaLnBrk="0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Nginx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Infrastructure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K8s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Script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extLst>
                  <a:ext uri="{0D108BD9-81ED-4DB2-BD59-A6C34878D82A}">
                    <a16:rowId xmlns:a16="http://schemas.microsoft.com/office/drawing/2014/main" val="2165970143"/>
                  </a:ext>
                </a:extLst>
              </a:tr>
              <a:tr h="272096">
                <a:tc>
                  <a:txBody>
                    <a:bodyPr/>
                    <a:lstStyle/>
                    <a:p>
                      <a:pPr algn="just" eaLnBrk="0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Rancher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Container management</a:t>
                      </a:r>
                      <a:endParaRPr lang="zh-TW" sz="8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Cluster management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VM</a:t>
                      </a:r>
                      <a:endParaRPr lang="zh-TW" sz="8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K8s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Script</a:t>
                      </a:r>
                      <a:r>
                        <a:rPr lang="zh-TW" sz="800" kern="100">
                          <a:effectLst/>
                        </a:rPr>
                        <a:t>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Linux</a:t>
                      </a:r>
                      <a:r>
                        <a:rPr lang="zh-TW" sz="800" kern="100">
                          <a:effectLst/>
                        </a:rPr>
                        <a:t>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Docker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extLst>
                  <a:ext uri="{0D108BD9-81ED-4DB2-BD59-A6C34878D82A}">
                    <a16:rowId xmlns:a16="http://schemas.microsoft.com/office/drawing/2014/main" val="2665862506"/>
                  </a:ext>
                </a:extLst>
              </a:tr>
              <a:tr h="181397">
                <a:tc>
                  <a:txBody>
                    <a:bodyPr/>
                    <a:lstStyle/>
                    <a:p>
                      <a:pPr algn="just" eaLnBrk="0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MINIO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Infrastructure</a:t>
                      </a:r>
                      <a:endParaRPr lang="zh-TW" sz="8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Storage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VM Bare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MinIO Client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extLst>
                  <a:ext uri="{0D108BD9-81ED-4DB2-BD59-A6C34878D82A}">
                    <a16:rowId xmlns:a16="http://schemas.microsoft.com/office/drawing/2014/main" val="2676023308"/>
                  </a:ext>
                </a:extLst>
              </a:tr>
              <a:tr h="362795">
                <a:tc>
                  <a:txBody>
                    <a:bodyPr/>
                    <a:lstStyle/>
                    <a:p>
                      <a:pPr algn="just" eaLnBrk="0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Promethus + Grafana + AlertManager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Infrastructure</a:t>
                      </a:r>
                      <a:endParaRPr lang="zh-TW" sz="8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Chart</a:t>
                      </a:r>
                      <a:endParaRPr lang="zh-TW" sz="8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Alert</a:t>
                      </a:r>
                      <a:endParaRPr lang="zh-TW" sz="8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Metric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K8s Helm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 dirty="0" err="1">
                          <a:effectLst/>
                        </a:rPr>
                        <a:t>PromQL</a:t>
                      </a:r>
                      <a:r>
                        <a:rPr lang="zh-TW" sz="800" kern="100" dirty="0">
                          <a:effectLst/>
                        </a:rPr>
                        <a:t>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Script</a:t>
                      </a:r>
                      <a:r>
                        <a:rPr lang="zh-TW" sz="800" kern="100" dirty="0">
                          <a:effectLst/>
                        </a:rPr>
                        <a:t>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Data sources Plugin</a:t>
                      </a:r>
                      <a:endParaRPr lang="zh-TW" sz="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extLst>
                  <a:ext uri="{0D108BD9-81ED-4DB2-BD59-A6C34878D82A}">
                    <a16:rowId xmlns:a16="http://schemas.microsoft.com/office/drawing/2014/main" val="2785521529"/>
                  </a:ext>
                </a:extLst>
              </a:tr>
              <a:tr h="90699">
                <a:tc>
                  <a:txBody>
                    <a:bodyPr/>
                    <a:lstStyle/>
                    <a:p>
                      <a:pPr algn="just" eaLnBrk="0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Docker Harbor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Docker Image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K8s Helm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Script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extLst>
                  <a:ext uri="{0D108BD9-81ED-4DB2-BD59-A6C34878D82A}">
                    <a16:rowId xmlns:a16="http://schemas.microsoft.com/office/drawing/2014/main" val="1941475795"/>
                  </a:ext>
                </a:extLst>
              </a:tr>
              <a:tr h="90699">
                <a:tc>
                  <a:txBody>
                    <a:bodyPr/>
                    <a:lstStyle/>
                    <a:p>
                      <a:pPr algn="just" eaLnBrk="0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Gitlab Runner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CI/CD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K8s Helm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Script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extLst>
                  <a:ext uri="{0D108BD9-81ED-4DB2-BD59-A6C34878D82A}">
                    <a16:rowId xmlns:a16="http://schemas.microsoft.com/office/drawing/2014/main" val="4208012517"/>
                  </a:ext>
                </a:extLst>
              </a:tr>
              <a:tr h="181397">
                <a:tc>
                  <a:txBody>
                    <a:bodyPr/>
                    <a:lstStyle/>
                    <a:p>
                      <a:pPr algn="just" eaLnBrk="0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Gitlab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CI/CD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VM</a:t>
                      </a:r>
                      <a:endParaRPr lang="zh-TW" sz="8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Docker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Script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extLst>
                  <a:ext uri="{0D108BD9-81ED-4DB2-BD59-A6C34878D82A}">
                    <a16:rowId xmlns:a16="http://schemas.microsoft.com/office/drawing/2014/main" val="204965938"/>
                  </a:ext>
                </a:extLst>
              </a:tr>
              <a:tr h="90699">
                <a:tc>
                  <a:txBody>
                    <a:bodyPr/>
                    <a:lstStyle/>
                    <a:p>
                      <a:pPr algn="just" eaLnBrk="0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ArgoCD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CI/CD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K8s Helm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Script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extLst>
                  <a:ext uri="{0D108BD9-81ED-4DB2-BD59-A6C34878D82A}">
                    <a16:rowId xmlns:a16="http://schemas.microsoft.com/office/drawing/2014/main" val="2363290341"/>
                  </a:ext>
                </a:extLst>
              </a:tr>
              <a:tr h="181397">
                <a:tc>
                  <a:txBody>
                    <a:bodyPr/>
                    <a:lstStyle/>
                    <a:p>
                      <a:pPr algn="just" eaLnBrk="0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Sonarqube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CI/CD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VM</a:t>
                      </a:r>
                      <a:endParaRPr lang="zh-TW" sz="8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Docker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 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extLst>
                  <a:ext uri="{0D108BD9-81ED-4DB2-BD59-A6C34878D82A}">
                    <a16:rowId xmlns:a16="http://schemas.microsoft.com/office/drawing/2014/main" val="4153736539"/>
                  </a:ext>
                </a:extLst>
              </a:tr>
              <a:tr h="90699">
                <a:tc>
                  <a:txBody>
                    <a:bodyPr/>
                    <a:lstStyle/>
                    <a:p>
                      <a:pPr algn="just" eaLnBrk="0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Fluentd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Log Monitor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K8s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Script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extLst>
                  <a:ext uri="{0D108BD9-81ED-4DB2-BD59-A6C34878D82A}">
                    <a16:rowId xmlns:a16="http://schemas.microsoft.com/office/drawing/2014/main" val="2242375603"/>
                  </a:ext>
                </a:extLst>
              </a:tr>
              <a:tr h="181397">
                <a:tc>
                  <a:txBody>
                    <a:bodyPr/>
                    <a:lstStyle/>
                    <a:p>
                      <a:pPr algn="just" eaLnBrk="0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Elasticsearch + Kibana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Log Monitor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VM</a:t>
                      </a:r>
                      <a:endParaRPr lang="zh-TW" sz="8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Docker</a:t>
                      </a:r>
                      <a:endParaRPr lang="zh-TW" sz="8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Query </a:t>
                      </a:r>
                      <a:endParaRPr lang="zh-TW" sz="8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DSL (Domain Specific Language)</a:t>
                      </a:r>
                      <a:endParaRPr lang="zh-TW" sz="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4285" marR="34285" marT="0" marB="0" anchor="ctr"/>
                </a:tc>
                <a:extLst>
                  <a:ext uri="{0D108BD9-81ED-4DB2-BD59-A6C34878D82A}">
                    <a16:rowId xmlns:a16="http://schemas.microsoft.com/office/drawing/2014/main" val="154815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9962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5000" dirty="0">
                <a:solidFill>
                  <a:schemeClr val="tx1"/>
                </a:solidFill>
              </a:rPr>
              <a:t>4. Conclusion</a:t>
            </a:r>
            <a:endParaRPr lang="zh-TW" altLang="en-US" sz="5000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16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結論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96461" y="1838765"/>
            <a:ext cx="10620375" cy="4389120"/>
          </a:xfrm>
        </p:spPr>
        <p:txBody>
          <a:bodyPr>
            <a:normAutofit/>
          </a:bodyPr>
          <a:lstStyle/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資訊系統更是企業營運重要的核心，如何有效率的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應用資料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是企業成長的關鍵。隨著近年來容器技術及容器平台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(K8s)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的成熟，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微服務架構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所帶來的開發與部署程式的好處，成為舊系統汰換升級、新系統建置的主流應用技術。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本研究設計之智慧管理系統，除了提供從既有系統蒐集的資料整合，以各種關鍵指標以視覺化呈現，讓公司管理者作為有效營運分析參考使用之外，同時也藉此建置微服務架構，從網路環境、硬體架構的規劃設計到資料整合的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開發設計，並保留未來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新服務應用的開發空間，可供位於數位轉型階段的企業做參考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F4B234-9FEF-446F-9AC2-B58582B8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704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 idx="4294967295"/>
          </p:nvPr>
        </p:nvSpPr>
        <p:spPr>
          <a:xfrm>
            <a:off x="3034753" y="2379493"/>
            <a:ext cx="5786438" cy="1442699"/>
          </a:xfrm>
        </p:spPr>
        <p:txBody>
          <a:bodyPr>
            <a:noAutofit/>
          </a:bodyPr>
          <a:lstStyle/>
          <a:p>
            <a:pPr algn="ctr"/>
            <a:r>
              <a:rPr lang="zh-TW" altLang="en-US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簡報完畢</a:t>
            </a:r>
            <a:br>
              <a:rPr lang="zh-TW" altLang="en-US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謝謝聆</a:t>
            </a:r>
            <a:r>
              <a:rPr lang="zh-TW" altLang="zh-TW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聽</a:t>
            </a:r>
            <a:endParaRPr lang="zh-TW" altLang="en-US" sz="4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E8C40D-1F0A-433B-AE71-C97077BA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5441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背景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08275"/>
            <a:ext cx="10334625" cy="4389120"/>
          </a:xfrm>
        </p:spPr>
        <p:txBody>
          <a:bodyPr>
            <a:normAutofit/>
          </a:bodyPr>
          <a:lstStyle/>
          <a:p>
            <a:pPr marL="357188" indent="-357188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近年來企業數位轉型已成為必須面對的課題，尤其在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2020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COVID-19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疫情爆發後，疫情期間隨著防疫政策、居家辦公、遠端視訊會議等措施，大家生活型態及工作型態的轉變所帶來的衝擊，更加速了各國產業推動數位轉型的腳步。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57188" indent="-357188">
              <a:buFont typeface="Wingdings" panose="05000000000000000000" pitchFamily="2" charset="2"/>
              <a:buChar char="l"/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57188" indent="-357188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雲原生平台是數位專案的重要核心，微服務架構不但可以解決傳統實體機器設定管理的運維問題，經由統一自動化的部署建置、升級、管理機制，高可用度的設計大幅降低硬體設備及系統運維的成本，也有助於提升應用軟體服務的開發速度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E9DA5B-4859-4536-9D91-8D38E377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3860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雲原生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73465"/>
            <a:ext cx="10635762" cy="4131682"/>
          </a:xfrm>
        </p:spPr>
        <p:txBody>
          <a:bodyPr>
            <a:normAutofit/>
          </a:bodyPr>
          <a:lstStyle/>
          <a:p>
            <a:pPr marL="357188" indent="-357188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雲原生運算基金會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(CNCF)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2018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的定義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「雲原生技術有利於各組織在公有雲、私有雲和混合雲等新型動態環境中，構建和運行可彈性拓展的應用」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>
              <a:buFont typeface="Wingdings" panose="05000000000000000000" pitchFamily="2" charset="2"/>
              <a:buChar char="l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發展至今，對於雲原生定義的說法很多，只要是運用雲原生架構的各種技術組合所發展出來的解決方案，例如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容器、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CI/CD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、微服務、聲明式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API..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等，都可以說是雲原生應用，是一個新形態現代系統開發的概念。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>
              <a:buFont typeface="Wingdings" panose="05000000000000000000" pitchFamily="2" charset="2"/>
              <a:buChar char="l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雲原生與數位轉型關係密不可分，因雲原生技術本身屬於架構的改變，並非所有舊系統都能轉換在其架構上運行，轉換過程必須考量風險，循序漸進的以階段性的方式完成轉型。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961D27-6CE2-44C1-8BC9-1942CABB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4583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雲原生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(cont.)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73465"/>
            <a:ext cx="10635762" cy="4131682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961D27-6CE2-44C1-8BC9-1942CABB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43" y="1775344"/>
            <a:ext cx="3235973" cy="432792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41709" y="6016722"/>
            <a:ext cx="3884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1.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CNCF Cloud Native Trail Map 1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15161" y="1365998"/>
            <a:ext cx="22125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ea typeface="標楷體" panose="03000509000000000000" pitchFamily="65" charset="-120"/>
              </a:rPr>
              <a:t>　</a:t>
            </a:r>
            <a:r>
              <a:rPr lang="en-US" altLang="zh-TW" sz="1200" dirty="0">
                <a:ea typeface="標楷體" panose="03000509000000000000" pitchFamily="65" charset="-120"/>
              </a:rPr>
              <a:t>source</a:t>
            </a:r>
            <a:r>
              <a:rPr lang="zh-TW" altLang="en-US" sz="1200" dirty="0">
                <a:ea typeface="標楷體" panose="03000509000000000000" pitchFamily="65" charset="-120"/>
              </a:rPr>
              <a:t>：</a:t>
            </a:r>
            <a:r>
              <a:rPr lang="en-US" altLang="zh-TW" sz="1200" dirty="0">
                <a:ea typeface="標楷體" panose="03000509000000000000" pitchFamily="65" charset="-120"/>
              </a:rPr>
              <a:t>https://www.cncf.io/</a:t>
            </a:r>
            <a:endParaRPr lang="zh-TW" altLang="en-US" sz="1200" dirty="0"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870" y="1873465"/>
            <a:ext cx="5472200" cy="380488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415161" y="6002180"/>
            <a:ext cx="3884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2.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CNCF Cloud Native Trail Map 2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398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微服務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73465"/>
            <a:ext cx="10635762" cy="4131682"/>
          </a:xfrm>
        </p:spPr>
        <p:txBody>
          <a:bodyPr>
            <a:normAutofit fontScale="92500" lnSpcReduction="10000"/>
          </a:bodyPr>
          <a:lstStyle/>
          <a:p>
            <a:pPr marL="357188" indent="-357188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微服務是一種架構式和組織式的軟體開發方法，其中應用程式由小型獨立服務或元件組成，並透過定義良好的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 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進行通訊，服務會一起運作以構成整個應用程式它們是圍繞著業務功能而組織、為鬆散耦合狀態、可獨立建構部署及擴展、並且可測試。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>
              <a:buFont typeface="Wingdings" panose="05000000000000000000" pitchFamily="2" charset="2"/>
              <a:buChar char="l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微服務可以透過容器化技術將應用程式部署在容器中，並使用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Kubernetes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來有效率管理調度容器，結合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DevOps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與持續整合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持續交付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(CI/CD)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達到快速開發的目的。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>
              <a:buFont typeface="Wingdings" panose="05000000000000000000" pitchFamily="2" charset="2"/>
              <a:buChar char="l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在微服務架構下，企業能以小規模的團隊個別管理不同的獨立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模組，服務個別部屬，可針對個別新技術獨立更新，使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開發流程更快速且有彈性，減少過往為了改一小部分程式碼導致整個應用程式都受影響的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狀況出現，獲得更高的生產力。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961D27-6CE2-44C1-8BC9-1942CABB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895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微服務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(cont.)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73465"/>
            <a:ext cx="10635762" cy="4131682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961D27-6CE2-44C1-8BC9-1942CABB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07" y="1789903"/>
            <a:ext cx="6010275" cy="39243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30053" y="5904043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3.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微服務架構</a:t>
            </a:r>
          </a:p>
        </p:txBody>
      </p:sp>
    </p:spTree>
    <p:extLst>
      <p:ext uri="{BB962C8B-B14F-4D97-AF65-F5344CB8AC3E}">
        <p14:creationId xmlns:p14="http://schemas.microsoft.com/office/powerpoint/2010/main" val="321275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Kuberbetes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(K8s)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73465"/>
            <a:ext cx="10635762" cy="4131682"/>
          </a:xfrm>
        </p:spPr>
        <p:txBody>
          <a:bodyPr>
            <a:normAutofit/>
          </a:bodyPr>
          <a:lstStyle/>
          <a:p>
            <a:pPr marL="357188" indent="-357188">
              <a:buFont typeface="Wingdings" panose="05000000000000000000" pitchFamily="2" charset="2"/>
              <a:buChar char="l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Kubernetes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是一種容器管理系統，可以用來排定與自動化執行容器化應用程式的部署、管理及擴充，適用於當容器數量增加，需要穩定容器環境，以及管理資源或權限分配的狀況。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>
              <a:buFont typeface="Wingdings" panose="05000000000000000000" pitchFamily="2" charset="2"/>
              <a:buChar char="l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2021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CNCF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調查報告指出，高達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96%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企業正在使用或是評估採用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K8s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，逐漸成為主流技術。國內各大科技廠、民間企業及政府機關也都逐步採用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K8s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、微服務等技術。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961D27-6CE2-44C1-8BC9-1942CABB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314119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1_回顧">
  <a:themeElements>
    <a:clrScheme name="回顧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顧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2552</Words>
  <Application>Microsoft Office PowerPoint</Application>
  <PresentationFormat>寬螢幕</PresentationFormat>
  <Paragraphs>257</Paragraphs>
  <Slides>33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33</vt:i4>
      </vt:variant>
    </vt:vector>
  </HeadingPairs>
  <TitlesOfParts>
    <vt:vector size="35" baseType="lpstr">
      <vt:lpstr>回顧</vt:lpstr>
      <vt:lpstr>1_回顧</vt:lpstr>
      <vt:lpstr>PowerPoint 簡報</vt:lpstr>
      <vt:lpstr>OUTLINE</vt:lpstr>
      <vt:lpstr>1. Introduction</vt:lpstr>
      <vt:lpstr>背景</vt:lpstr>
      <vt:lpstr>雲原生</vt:lpstr>
      <vt:lpstr>雲原生(cont.)</vt:lpstr>
      <vt:lpstr>微服務</vt:lpstr>
      <vt:lpstr>微服務(cont.)</vt:lpstr>
      <vt:lpstr>Kuberbetes(K8s)</vt:lpstr>
      <vt:lpstr>Kuberbetes(K8s) (cont.)</vt:lpstr>
      <vt:lpstr>動機</vt:lpstr>
      <vt:lpstr>目的</vt:lpstr>
      <vt:lpstr>2. Research Method</vt:lpstr>
      <vt:lpstr>研究方法</vt:lpstr>
      <vt:lpstr>網路架構設計</vt:lpstr>
      <vt:lpstr>系統硬體架構設計</vt:lpstr>
      <vt:lpstr>系統硬體架構設計(cont.)</vt:lpstr>
      <vt:lpstr>儲存空間架構</vt:lpstr>
      <vt:lpstr>網路容錯架構</vt:lpstr>
      <vt:lpstr>虛擬機容錯架構</vt:lpstr>
      <vt:lpstr>備份機制架構</vt:lpstr>
      <vt:lpstr>軟體功能架構設計</vt:lpstr>
      <vt:lpstr>軟體功能架構設計(cont.)</vt:lpstr>
      <vt:lpstr>使用者介面設計</vt:lpstr>
      <vt:lpstr>資料庫同步</vt:lpstr>
      <vt:lpstr>系統功能說明</vt:lpstr>
      <vt:lpstr>3. Experimental Results</vt:lpstr>
      <vt:lpstr>智慧管理系統畫面呈現</vt:lpstr>
      <vt:lpstr>系統監控與告警</vt:lpstr>
      <vt:lpstr>系統使用的技術</vt:lpstr>
      <vt:lpstr>4. Conclusion</vt:lpstr>
      <vt:lpstr>結論</vt:lpstr>
      <vt:lpstr>簡報完畢 謝謝聆聽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結合物聯網與行動應用之智慧iAIR系統</dc:title>
  <dc:creator>Windows 使用者</dc:creator>
  <cp:lastModifiedBy>佳衛 謝</cp:lastModifiedBy>
  <cp:revision>147</cp:revision>
  <dcterms:created xsi:type="dcterms:W3CDTF">2019-09-30T18:32:26Z</dcterms:created>
  <dcterms:modified xsi:type="dcterms:W3CDTF">2023-01-12T16:31:51Z</dcterms:modified>
</cp:coreProperties>
</file>